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88" r:id="rId4"/>
    <p:sldId id="289" r:id="rId5"/>
    <p:sldId id="279" r:id="rId6"/>
    <p:sldId id="290" r:id="rId7"/>
    <p:sldId id="281" r:id="rId8"/>
    <p:sldId id="291" r:id="rId9"/>
    <p:sldId id="292" r:id="rId10"/>
    <p:sldId id="284" r:id="rId11"/>
    <p:sldId id="286" r:id="rId12"/>
    <p:sldId id="293" r:id="rId13"/>
    <p:sldId id="287" r:id="rId14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400" b="1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400" b="1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400" b="1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400" b="1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CC0099"/>
    <a:srgbClr val="CC0000"/>
    <a:srgbClr val="990033"/>
    <a:srgbClr val="993366"/>
    <a:srgbClr val="FF9900"/>
    <a:srgbClr val="66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7" autoAdjust="0"/>
    <p:restoredTop sz="94660"/>
  </p:normalViewPr>
  <p:slideViewPr>
    <p:cSldViewPr>
      <p:cViewPr>
        <p:scale>
          <a:sx n="66" d="100"/>
          <a:sy n="66" d="100"/>
        </p:scale>
        <p:origin x="-2052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19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12" Type="http://schemas.openxmlformats.org/officeDocument/2006/relationships/image" Target="../media/image18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11" Type="http://schemas.openxmlformats.org/officeDocument/2006/relationships/image" Target="../media/image17.wmf"/><Relationship Id="rId5" Type="http://schemas.openxmlformats.org/officeDocument/2006/relationships/image" Target="../media/image11.w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A43A68F-CADF-4762-B2EE-232E6C4C8FF7}" type="datetimeFigureOut">
              <a:rPr lang="vi-VN"/>
              <a:pPr>
                <a:defRPr/>
              </a:pPr>
              <a:t>14/01/2015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CA6DCDE-C605-4AD6-AA87-6D75B74EE70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213378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B13EBB6F-A8AB-4A60-BB60-248345E9B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673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2AE9FC3B-9E94-4420-8632-467F3BCB836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36C880-B3CD-4E4E-9A2A-C9EE020696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3D3A9-A848-49EE-8A8E-8952B191F58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609FB92-030A-4127-980D-9B296ACABD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02398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F10ACF-F84C-4449-BA72-4076D5AB49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6359D1-3695-48D9-BEA8-533ED6660D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3E7C7E-FFA8-4473-B5BB-09BD60E1D3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959AF3-5EA7-42A1-AC87-98FD697113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9C48FC-B5D1-41E6-AB38-D6B668B416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934A33-8A23-42EB-BACB-9771D8EFE5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B4AAD-929F-46E0-94BA-5EF2CC66F3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DA9F85-C027-4F26-BDF4-3AC31322D0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fld id="{14D4EEB6-C478-4E42-B253-89430054100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  <p:sldLayoutId id="2147483998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.jpeg"/><Relationship Id="rId4" Type="http://schemas.openxmlformats.org/officeDocument/2006/relationships/image" Target="../media/image28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4.wmf"/><Relationship Id="rId26" Type="http://schemas.openxmlformats.org/officeDocument/2006/relationships/image" Target="../media/image18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29" Type="http://schemas.openxmlformats.org/officeDocument/2006/relationships/image" Target="../media/image2.jpeg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7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9.wmf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2.wmf"/><Relationship Id="rId22" Type="http://schemas.openxmlformats.org/officeDocument/2006/relationships/image" Target="../media/image16.wmf"/><Relationship Id="rId27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7.wmf"/><Relationship Id="rId3" Type="http://schemas.openxmlformats.org/officeDocument/2006/relationships/oleObject" Target="../embeddings/oleObject14.bin"/><Relationship Id="rId21" Type="http://schemas.openxmlformats.org/officeDocument/2006/relationships/image" Target="../media/image29.png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20" Type="http://schemas.openxmlformats.org/officeDocument/2006/relationships/image" Target="../media/image28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23.wmf"/><Relationship Id="rId19" Type="http://schemas.openxmlformats.org/officeDocument/2006/relationships/image" Target="../media/image2.jpeg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773740"/>
            <a:ext cx="9144000" cy="156966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3200" i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NHIỆT LIỆT CHÀO MỪNG QUÝ THẦY CÔ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3200" i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VỀ DỰ GIỜ MÔN TOÁN LỚP 6A2</a:t>
            </a:r>
          </a:p>
        </p:txBody>
      </p:sp>
      <p:pic>
        <p:nvPicPr>
          <p:cNvPr id="307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0"/>
            <a:ext cx="3309938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7" descr="imag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7911">
            <a:off x="95250" y="5362575"/>
            <a:ext cx="641350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7" descr="imag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60222">
            <a:off x="641350" y="5881688"/>
            <a:ext cx="501650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7" descr="image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194425"/>
            <a:ext cx="36988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" descr="imag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17273">
            <a:off x="8504238" y="5308600"/>
            <a:ext cx="649287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9" descr="imag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22757">
            <a:off x="8123238" y="5948363"/>
            <a:ext cx="4984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0" descr="image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8725" y="6194425"/>
            <a:ext cx="36988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2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3175"/>
            <a:ext cx="1506538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2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31125" y="3175"/>
            <a:ext cx="141287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4" descr="image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6348413"/>
            <a:ext cx="36988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5" descr="image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6392863"/>
            <a:ext cx="36988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4"/>
          <p:cNvSpPr txBox="1">
            <a:spLocks noChangeArrowheads="1"/>
          </p:cNvSpPr>
          <p:nvPr/>
        </p:nvSpPr>
        <p:spPr bwMode="auto">
          <a:xfrm>
            <a:off x="4546220" y="17463"/>
            <a:ext cx="36833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BÀI THƠ LŨY THỪA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6691646"/>
              </p:ext>
            </p:extLst>
          </p:nvPr>
        </p:nvGraphicFramePr>
        <p:xfrm>
          <a:off x="2667000" y="838200"/>
          <a:ext cx="32004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8" name="Equation" r:id="rId3" imgW="799753" imgH="355446" progId="Equation.DSMT4">
                  <p:embed/>
                </p:oleObj>
              </mc:Choice>
              <mc:Fallback>
                <p:oleObj name="Equation" r:id="rId3" imgW="799753" imgH="35544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838200"/>
                        <a:ext cx="3200400" cy="142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92880"/>
              </p:ext>
            </p:extLst>
          </p:nvPr>
        </p:nvGraphicFramePr>
        <p:xfrm>
          <a:off x="6248400" y="838200"/>
          <a:ext cx="177165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9" name="Equation" r:id="rId5" imgW="457002" imgH="203112" progId="Equation.DSMT4">
                  <p:embed/>
                </p:oleObj>
              </mc:Choice>
              <mc:Fallback>
                <p:oleObj name="Equation" r:id="rId5" imgW="457002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838200"/>
                        <a:ext cx="177165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38600" y="1762125"/>
            <a:ext cx="15986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168400" y="2582862"/>
            <a:ext cx="7289800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ctr" eaLnBrk="1" hangingPunct="1"/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pPr algn="ctr" eaLnBrk="1" hangingPunct="1"/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ctr" eaLnBrk="1" hangingPunct="1"/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thôi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pPr algn="ctr" eaLnBrk="1" hangingPunct="1"/>
            <a:r>
              <a:rPr lang="vi-VN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Mũ trên-Cơ dưới </a:t>
            </a:r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eaLnBrk="1" hangingPunct="1"/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xuôi,viết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eaLnBrk="1" hangingPunct="1"/>
            <a:endParaRPr lang="en-US" sz="3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95399" cy="1014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073150" y="3581400"/>
            <a:ext cx="71564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3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363529"/>
              </p:ext>
            </p:extLst>
          </p:nvPr>
        </p:nvGraphicFramePr>
        <p:xfrm>
          <a:off x="2057400" y="1600200"/>
          <a:ext cx="5257800" cy="133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3" imgW="799753" imgH="203112" progId="Equation.DSMT4">
                  <p:embed/>
                </p:oleObj>
              </mc:Choice>
              <mc:Fallback>
                <p:oleObj name="Equation" r:id="rId3" imgW="799753" imgH="20311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600200"/>
                        <a:ext cx="5257800" cy="1335362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65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64"/>
            <a:ext cx="1600200" cy="1252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4546220" y="17463"/>
            <a:ext cx="36833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BÀI THƠ LŨY THỪA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686800" cy="859971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35038" y="1233488"/>
            <a:ext cx="7210425" cy="2081212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56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c,d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57; 58; 59; 60 (SGK - 27+28)</a:t>
            </a:r>
          </a:p>
          <a:p>
            <a:pPr>
              <a:buFontTx/>
              <a:buChar char="-"/>
            </a:pP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029" y="-152400"/>
            <a:ext cx="1600200" cy="1252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8231420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809875"/>
            <a:ext cx="9144000" cy="230832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3200" i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 CHÂN THÀNH CẢM ƠN QUÝ THẦY CÔ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3200" i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 VỀ DỰ GIỜ MÔN TOÁN LỚP 6 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3200" i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TH &amp; THCS CLC SKY-LINE</a:t>
            </a:r>
            <a:endParaRPr lang="en-US" sz="3200" i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+mn-cs"/>
            </a:endParaRPr>
          </a:p>
        </p:txBody>
      </p:sp>
      <p:pic>
        <p:nvPicPr>
          <p:cNvPr id="16387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64"/>
            <a:ext cx="1752600" cy="137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48200" y="46038"/>
            <a:ext cx="5943600" cy="563562"/>
          </a:xfrm>
        </p:spPr>
        <p:txBody>
          <a:bodyPr>
            <a:noAutofit/>
          </a:bodyPr>
          <a:lstStyle/>
          <a:p>
            <a:pPr eaLnBrk="1" hangingPunct="1"/>
            <a:r>
              <a:rPr lang="en-US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57200" y="2076450"/>
            <a:ext cx="8534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pic>
        <p:nvPicPr>
          <p:cNvPr id="4105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64"/>
            <a:ext cx="1295399" cy="1014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95400" y="3429000"/>
            <a:ext cx="434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+ 3 + 3 + 3 + 3 </a:t>
            </a:r>
            <a:endParaRPr lang="en-US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7800" y="3450772"/>
            <a:ext cx="198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3.5</a:t>
            </a:r>
            <a:endParaRPr lang="en-US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4136941"/>
            <a:ext cx="464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+ a + a + a</a:t>
            </a:r>
            <a:endParaRPr lang="en-US" sz="4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69228" y="4136941"/>
            <a:ext cx="198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a.4</a:t>
            </a:r>
            <a:endParaRPr lang="en-US" sz="4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95600" y="3048000"/>
            <a:ext cx="579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a.a.a.a</a:t>
            </a:r>
            <a:r>
              <a:rPr lang="en-US" sz="4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endParaRPr lang="en-US" sz="48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21" descr="j02321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1719" y="4830312"/>
            <a:ext cx="1907361" cy="18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" descr="0034-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13362" y="3200400"/>
            <a:ext cx="554038" cy="6096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1680030" y="2086428"/>
            <a:ext cx="152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endParaRPr lang="en-US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14714" y="3077028"/>
            <a:ext cx="152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endParaRPr lang="en-US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AutoShape 5"/>
          <p:cNvSpPr>
            <a:spLocks noChangeArrowheads="1"/>
          </p:cNvSpPr>
          <p:nvPr/>
        </p:nvSpPr>
        <p:spPr bwMode="auto">
          <a:xfrm>
            <a:off x="316365" y="1600199"/>
            <a:ext cx="8370435" cy="2921461"/>
          </a:xfrm>
          <a:prstGeom prst="cloudCallout">
            <a:avLst>
              <a:gd name="adj1" fmla="val -34902"/>
              <a:gd name="adj2" fmla="val 60844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/>
            <a:endParaRPr lang="en-US" sz="3600" dirty="0">
              <a:noFill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89017E-6 L 0.18576 -0.28116 " pathEditMode="relative" rAng="0" ptsTypes="AA">
                                      <p:cBhvr>
                                        <p:cTn id="29" dur="7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88" y="-14058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4624E-6 L 0.17917 -0.27676 " pathEditMode="relative" rAng="0" ptsTypes="AA">
                                      <p:cBhvr>
                                        <p:cTn id="31" dur="7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58" y="-1385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2" grpId="0"/>
      <p:bldP spid="3" grpId="0"/>
      <p:bldP spid="5" grpId="0"/>
      <p:bldP spid="5" grpId="1"/>
      <p:bldP spid="8" grpId="0"/>
      <p:bldP spid="13" grpId="0"/>
      <p:bldP spid="13" grpId="1"/>
      <p:bldP spid="10" grpId="0"/>
      <p:bldP spid="12" grpId="0"/>
      <p:bldP spid="24" grpId="0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90600" y="3441700"/>
            <a:ext cx="5957889" cy="11747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831850" y="749300"/>
            <a:ext cx="38115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7. 7. 7. 7 = 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3940175" y="762000"/>
            <a:ext cx="631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</a:rPr>
              <a:t>7</a:t>
            </a:r>
            <a:r>
              <a:rPr lang="en-US" sz="3200" b="1" baseline="30000" dirty="0">
                <a:solidFill>
                  <a:srgbClr val="FF0000"/>
                </a:solidFill>
              </a:rPr>
              <a:t>4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755650" y="1617662"/>
            <a:ext cx="1081088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360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 flipV="1">
            <a:off x="1846263" y="1628775"/>
            <a:ext cx="1116012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3024188" y="1328737"/>
            <a:ext cx="1476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871663" y="1878012"/>
            <a:ext cx="5076825" cy="579438"/>
            <a:chOff x="1179" y="918"/>
            <a:chExt cx="3198" cy="365"/>
          </a:xfrm>
        </p:grpSpPr>
        <p:sp>
          <p:nvSpPr>
            <p:cNvPr id="45067" name="Line 11"/>
            <p:cNvSpPr>
              <a:spLocks noChangeShapeType="1"/>
            </p:cNvSpPr>
            <p:nvPr/>
          </p:nvSpPr>
          <p:spPr bwMode="auto">
            <a:xfrm>
              <a:off x="1179" y="1094"/>
              <a:ext cx="70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068" name="Text Box 12"/>
            <p:cNvSpPr txBox="1">
              <a:spLocks noChangeArrowheads="1"/>
            </p:cNvSpPr>
            <p:nvPr/>
          </p:nvSpPr>
          <p:spPr bwMode="auto">
            <a:xfrm>
              <a:off x="1950" y="918"/>
              <a:ext cx="242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hoặc</a:t>
              </a:r>
              <a:r>
                <a:rPr lang="en-US" sz="3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7 </a:t>
              </a:r>
              <a:r>
                <a:rPr lang="en-US" sz="3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luỹ</a:t>
              </a:r>
              <a:r>
                <a:rPr lang="en-US" sz="3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thừa</a:t>
              </a:r>
              <a:r>
                <a:rPr lang="en-US" sz="3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1833563" y="2166937"/>
            <a:ext cx="1243012" cy="738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3059112" y="2625725"/>
            <a:ext cx="52466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luỹ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7</a:t>
            </a: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3525837" y="3441700"/>
            <a:ext cx="8286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096963" y="3441700"/>
            <a:ext cx="7056437" cy="1168400"/>
            <a:chOff x="113" y="2183"/>
            <a:chExt cx="4445" cy="736"/>
          </a:xfrm>
        </p:grpSpPr>
        <p:sp>
          <p:nvSpPr>
            <p:cNvPr id="45072" name="Text Box 16"/>
            <p:cNvSpPr txBox="1">
              <a:spLocks noChangeArrowheads="1"/>
            </p:cNvSpPr>
            <p:nvPr/>
          </p:nvSpPr>
          <p:spPr bwMode="auto">
            <a:xfrm>
              <a:off x="113" y="2183"/>
              <a:ext cx="444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a. a. … . a  </a:t>
              </a:r>
              <a:r>
                <a:rPr lang="en-US" sz="3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= </a:t>
              </a:r>
              <a:endPara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074" name="AutoShape 18"/>
            <p:cNvSpPr>
              <a:spLocks/>
            </p:cNvSpPr>
            <p:nvPr/>
          </p:nvSpPr>
          <p:spPr bwMode="auto">
            <a:xfrm rot="16200000">
              <a:off x="601" y="2035"/>
              <a:ext cx="158" cy="1043"/>
            </a:xfrm>
            <a:prstGeom prst="leftBrace">
              <a:avLst>
                <a:gd name="adj1" fmla="val 55011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075" name="Text Box 19"/>
            <p:cNvSpPr txBox="1">
              <a:spLocks noChangeArrowheads="1"/>
            </p:cNvSpPr>
            <p:nvPr/>
          </p:nvSpPr>
          <p:spPr bwMode="auto">
            <a:xfrm>
              <a:off x="204" y="2554"/>
              <a:ext cx="117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thừa</a:t>
              </a:r>
              <a:r>
                <a: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endParaRPr lang="en-US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5078" name="Oval 22"/>
          <p:cNvSpPr>
            <a:spLocks noChangeArrowheads="1"/>
          </p:cNvSpPr>
          <p:nvPr/>
        </p:nvSpPr>
        <p:spPr bwMode="auto">
          <a:xfrm>
            <a:off x="990600" y="4976812"/>
            <a:ext cx="1081088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79" name="Line 23"/>
          <p:cNvSpPr>
            <a:spLocks noChangeShapeType="1"/>
          </p:cNvSpPr>
          <p:nvPr/>
        </p:nvSpPr>
        <p:spPr bwMode="auto">
          <a:xfrm flipV="1">
            <a:off x="2035175" y="4957762"/>
            <a:ext cx="1079500" cy="395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5080" name="Text Box 24"/>
          <p:cNvSpPr txBox="1">
            <a:spLocks noChangeArrowheads="1"/>
          </p:cNvSpPr>
          <p:nvPr/>
        </p:nvSpPr>
        <p:spPr bwMode="auto">
          <a:xfrm>
            <a:off x="3222625" y="4616450"/>
            <a:ext cx="1727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</a:t>
            </a:r>
          </a:p>
        </p:txBody>
      </p:sp>
      <p:sp>
        <p:nvSpPr>
          <p:cNvPr id="45081" name="Line 25"/>
          <p:cNvSpPr>
            <a:spLocks noChangeShapeType="1"/>
          </p:cNvSpPr>
          <p:nvPr/>
        </p:nvSpPr>
        <p:spPr bwMode="auto">
          <a:xfrm>
            <a:off x="2073275" y="5553075"/>
            <a:ext cx="1081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5082" name="Text Box 26"/>
          <p:cNvSpPr txBox="1">
            <a:spLocks noChangeArrowheads="1"/>
          </p:cNvSpPr>
          <p:nvPr/>
        </p:nvSpPr>
        <p:spPr bwMode="auto">
          <a:xfrm>
            <a:off x="3248025" y="5197475"/>
            <a:ext cx="2860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luỹ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</a:t>
            </a:r>
          </a:p>
        </p:txBody>
      </p:sp>
      <p:sp>
        <p:nvSpPr>
          <p:cNvPr id="45083" name="Line 27"/>
          <p:cNvSpPr>
            <a:spLocks noChangeShapeType="1"/>
          </p:cNvSpPr>
          <p:nvPr/>
        </p:nvSpPr>
        <p:spPr bwMode="auto">
          <a:xfrm>
            <a:off x="2049463" y="5757862"/>
            <a:ext cx="1042987" cy="395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5084" name="Text Box 28"/>
          <p:cNvSpPr txBox="1">
            <a:spLocks noChangeArrowheads="1"/>
          </p:cNvSpPr>
          <p:nvPr/>
        </p:nvSpPr>
        <p:spPr bwMode="auto">
          <a:xfrm>
            <a:off x="3243263" y="5876925"/>
            <a:ext cx="42116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luỹ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</a:t>
            </a:r>
          </a:p>
        </p:txBody>
      </p:sp>
      <p:sp>
        <p:nvSpPr>
          <p:cNvPr id="24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marL="514350" indent="-514350" eaLnBrk="1" hangingPunct="1">
              <a:buAutoNum type="arabicPeriod"/>
            </a:pP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06925" y="3502811"/>
            <a:ext cx="1905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(n ≠ 0)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1" y="-26962"/>
            <a:ext cx="1295399" cy="1014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93913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5063" grpId="0" animBg="1"/>
      <p:bldP spid="45064" grpId="0" animBg="1"/>
      <p:bldP spid="45065" grpId="0"/>
      <p:bldP spid="45069" grpId="0" animBg="1"/>
      <p:bldP spid="45070" grpId="0"/>
      <p:bldP spid="45073" grpId="0"/>
      <p:bldP spid="45078" grpId="0" animBg="1"/>
      <p:bldP spid="45079" grpId="0" animBg="1"/>
      <p:bldP spid="45080" grpId="0"/>
      <p:bldP spid="45081" grpId="0" animBg="1"/>
      <p:bldP spid="45082" grpId="0"/>
      <p:bldP spid="45083" grpId="0" animBg="1"/>
      <p:bldP spid="4508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7" name="Line 11"/>
          <p:cNvSpPr>
            <a:spLocks noChangeShapeType="1"/>
          </p:cNvSpPr>
          <p:nvPr/>
        </p:nvSpPr>
        <p:spPr bwMode="auto">
          <a:xfrm>
            <a:off x="1871664" y="421780"/>
            <a:ext cx="1116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990600" y="1143000"/>
            <a:ext cx="7162800" cy="1206500"/>
            <a:chOff x="990600" y="3441700"/>
            <a:chExt cx="7162800" cy="1206500"/>
          </a:xfrm>
        </p:grpSpPr>
        <p:sp>
          <p:nvSpPr>
            <p:cNvPr id="6" name="Rectangle 5"/>
            <p:cNvSpPr/>
            <p:nvPr/>
          </p:nvSpPr>
          <p:spPr>
            <a:xfrm>
              <a:off x="990600" y="3473450"/>
              <a:ext cx="5672929" cy="11747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21"/>
            <p:cNvGrpSpPr>
              <a:grpSpLocks/>
            </p:cNvGrpSpPr>
            <p:nvPr/>
          </p:nvGrpSpPr>
          <p:grpSpPr bwMode="auto">
            <a:xfrm>
              <a:off x="1096963" y="3441700"/>
              <a:ext cx="7056437" cy="1168400"/>
              <a:chOff x="113" y="2183"/>
              <a:chExt cx="4445" cy="736"/>
            </a:xfrm>
          </p:grpSpPr>
          <p:sp>
            <p:nvSpPr>
              <p:cNvPr id="45072" name="Text Box 16"/>
              <p:cNvSpPr txBox="1">
                <a:spLocks noChangeArrowheads="1"/>
              </p:cNvSpPr>
              <p:nvPr/>
            </p:nvSpPr>
            <p:spPr bwMode="auto">
              <a:xfrm>
                <a:off x="113" y="2183"/>
                <a:ext cx="4445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a. a. … . a  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= a</a:t>
                </a:r>
                <a:r>
                  <a:rPr lang="en-US" sz="3200" baseline="30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            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( n ≠ 0)  </a:t>
                </a:r>
                <a:endParaRPr lang="en-US" sz="3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074" name="AutoShape 18"/>
              <p:cNvSpPr>
                <a:spLocks/>
              </p:cNvSpPr>
              <p:nvPr/>
            </p:nvSpPr>
            <p:spPr bwMode="auto">
              <a:xfrm rot="16200000">
                <a:off x="601" y="2035"/>
                <a:ext cx="158" cy="1043"/>
              </a:xfrm>
              <a:prstGeom prst="leftBrace">
                <a:avLst>
                  <a:gd name="adj1" fmla="val 55011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5075" name="Text Box 19"/>
              <p:cNvSpPr txBox="1">
                <a:spLocks noChangeArrowheads="1"/>
              </p:cNvSpPr>
              <p:nvPr/>
            </p:nvSpPr>
            <p:spPr bwMode="auto">
              <a:xfrm>
                <a:off x="204" y="2554"/>
                <a:ext cx="1179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 </a:t>
                </a:r>
                <a:r>
                  <a:rPr lang="en-US" sz="3200" i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thừa</a:t>
                </a:r>
                <a:r>
                  <a:rPr lang="en-US" sz="32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i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endParaRPr lang="en-US" sz="32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4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marL="514350" indent="-514350" eaLnBrk="1" hangingPunct="1">
              <a:buAutoNum type="arabicPeriod"/>
            </a:pP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1" y="0"/>
            <a:ext cx="1295399" cy="1014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0" name="Group 28"/>
          <p:cNvGrpSpPr>
            <a:grpSpLocks/>
          </p:cNvGrpSpPr>
          <p:nvPr/>
        </p:nvGrpSpPr>
        <p:grpSpPr bwMode="auto">
          <a:xfrm>
            <a:off x="697321" y="2856326"/>
            <a:ext cx="7531698" cy="1849437"/>
            <a:chOff x="716" y="1836"/>
            <a:chExt cx="4598" cy="1632"/>
          </a:xfrm>
        </p:grpSpPr>
        <p:sp>
          <p:nvSpPr>
            <p:cNvPr id="31" name="Oval 17"/>
            <p:cNvSpPr>
              <a:spLocks noChangeArrowheads="1"/>
            </p:cNvSpPr>
            <p:nvPr/>
          </p:nvSpPr>
          <p:spPr bwMode="auto">
            <a:xfrm>
              <a:off x="716" y="1836"/>
              <a:ext cx="2357" cy="163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54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5400" baseline="30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en-US" sz="3200" baseline="30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32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sz="32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luỹ</a:t>
              </a:r>
              <a:r>
                <a:rPr lang="en-US" sz="3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thừa</a:t>
              </a:r>
              <a:endPara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Line 18"/>
            <p:cNvSpPr>
              <a:spLocks noChangeShapeType="1"/>
            </p:cNvSpPr>
            <p:nvPr/>
          </p:nvSpPr>
          <p:spPr bwMode="auto">
            <a:xfrm flipV="1">
              <a:off x="3073" y="2341"/>
              <a:ext cx="521" cy="2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Text Box 19"/>
            <p:cNvSpPr txBox="1">
              <a:spLocks noChangeArrowheads="1"/>
            </p:cNvSpPr>
            <p:nvPr/>
          </p:nvSpPr>
          <p:spPr bwMode="auto">
            <a:xfrm>
              <a:off x="3606" y="2048"/>
              <a:ext cx="1708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3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gọi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cơ</a:t>
              </a:r>
              <a:r>
                <a:rPr lang="en-US" sz="3200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endParaRPr lang="en-US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Line 20"/>
            <p:cNvSpPr>
              <a:spLocks noChangeShapeType="1"/>
            </p:cNvSpPr>
            <p:nvPr/>
          </p:nvSpPr>
          <p:spPr bwMode="auto">
            <a:xfrm>
              <a:off x="3070" y="2652"/>
              <a:ext cx="522" cy="3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ext Box 21"/>
            <p:cNvSpPr txBox="1">
              <a:spLocks noChangeArrowheads="1"/>
            </p:cNvSpPr>
            <p:nvPr/>
          </p:nvSpPr>
          <p:spPr bwMode="auto">
            <a:xfrm>
              <a:off x="3651" y="2794"/>
              <a:ext cx="1587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gọi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i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mũ</a:t>
              </a:r>
              <a:endPara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09650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71501" y="914400"/>
            <a:ext cx="876300" cy="7080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4000" dirty="0"/>
              <a:t>?1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458687" y="914400"/>
            <a:ext cx="67135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vào ô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02658"/>
              </p:ext>
            </p:extLst>
          </p:nvPr>
        </p:nvGraphicFramePr>
        <p:xfrm>
          <a:off x="533400" y="2047875"/>
          <a:ext cx="8153400" cy="419100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1828800"/>
                <a:gridCol w="1447800"/>
                <a:gridCol w="1524000"/>
                <a:gridCol w="3352800"/>
              </a:tblGrid>
              <a:tr h="81915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Lũy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thừa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mũ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lũy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thừa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19150">
                <a:tc>
                  <a:txBody>
                    <a:bodyPr/>
                    <a:lstStyle/>
                    <a:p>
                      <a:endParaRPr lang="en-US"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19150">
                <a:tc>
                  <a:txBody>
                    <a:bodyPr/>
                    <a:lstStyle/>
                    <a:p>
                      <a:endParaRPr lang="en-US"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19150"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19150">
                <a:tc>
                  <a:txBody>
                    <a:bodyPr/>
                    <a:lstStyle/>
                    <a:p>
                      <a:pPr algn="ctr"/>
                      <a:r>
                        <a:rPr lang="en-US" sz="5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540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5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>
                        <a:solidFill>
                          <a:srgbClr val="008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>
                        <a:solidFill>
                          <a:srgbClr val="008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400" dirty="0">
                        <a:solidFill>
                          <a:srgbClr val="008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7025026"/>
              </p:ext>
            </p:extLst>
          </p:nvPr>
        </p:nvGraphicFramePr>
        <p:xfrm>
          <a:off x="1092200" y="2794000"/>
          <a:ext cx="81280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8" name="Equation" r:id="rId3" imgW="177569" imgH="202936" progId="Equation.DSMT4">
                  <p:embed/>
                </p:oleObj>
              </mc:Choice>
              <mc:Fallback>
                <p:oleObj name="Equation" r:id="rId3" imgW="177569" imgH="202936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2794000"/>
                        <a:ext cx="812800" cy="93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6022616"/>
              </p:ext>
            </p:extLst>
          </p:nvPr>
        </p:nvGraphicFramePr>
        <p:xfrm>
          <a:off x="1022350" y="3554413"/>
          <a:ext cx="806450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9" name="Equation" r:id="rId5" imgW="164957" imgH="190335" progId="Equation.DSMT4">
                  <p:embed/>
                </p:oleObj>
              </mc:Choice>
              <mc:Fallback>
                <p:oleObj name="Equation" r:id="rId5" imgW="164957" imgH="190335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3554413"/>
                        <a:ext cx="806450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267640"/>
              </p:ext>
            </p:extLst>
          </p:nvPr>
        </p:nvGraphicFramePr>
        <p:xfrm>
          <a:off x="2819400" y="4486275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0" name="Equation" r:id="rId7" imgW="114102" imgH="177492" progId="Equation.DSMT4">
                  <p:embed/>
                </p:oleObj>
              </mc:Choice>
              <mc:Fallback>
                <p:oleObj name="Equation" r:id="rId7" imgW="114102" imgH="177492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486275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087053"/>
              </p:ext>
            </p:extLst>
          </p:nvPr>
        </p:nvGraphicFramePr>
        <p:xfrm>
          <a:off x="4279900" y="4479925"/>
          <a:ext cx="67310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" name="Equation" r:id="rId9" imgW="126780" imgH="164814" progId="Equation.DSMT4">
                  <p:embed/>
                </p:oleObj>
              </mc:Choice>
              <mc:Fallback>
                <p:oleObj name="Equation" r:id="rId9" imgW="126780" imgH="164814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4479925"/>
                        <a:ext cx="673100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657141"/>
              </p:ext>
            </p:extLst>
          </p:nvPr>
        </p:nvGraphicFramePr>
        <p:xfrm>
          <a:off x="2819400" y="2886075"/>
          <a:ext cx="7207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" name="Equation" r:id="rId11" imgW="126725" imgH="177415" progId="Equation.DSMT4">
                  <p:embed/>
                </p:oleObj>
              </mc:Choice>
              <mc:Fallback>
                <p:oleObj name="Equation" r:id="rId11" imgW="126725" imgH="177415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886075"/>
                        <a:ext cx="7207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198364"/>
              </p:ext>
            </p:extLst>
          </p:nvPr>
        </p:nvGraphicFramePr>
        <p:xfrm>
          <a:off x="4343400" y="2879725"/>
          <a:ext cx="515938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3" name="Equation" r:id="rId13" imgW="126780" imgH="164814" progId="Equation.DSMT4">
                  <p:embed/>
                </p:oleObj>
              </mc:Choice>
              <mc:Fallback>
                <p:oleObj name="Equation" r:id="rId13" imgW="126780" imgH="164814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879725"/>
                        <a:ext cx="515938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6314177"/>
              </p:ext>
            </p:extLst>
          </p:nvPr>
        </p:nvGraphicFramePr>
        <p:xfrm>
          <a:off x="6642100" y="2886075"/>
          <a:ext cx="825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4" name="Equation" r:id="rId15" imgW="202936" imgH="177569" progId="Equation.DSMT4">
                  <p:embed/>
                </p:oleObj>
              </mc:Choice>
              <mc:Fallback>
                <p:oleObj name="Equation" r:id="rId15" imgW="202936" imgH="177569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2100" y="2886075"/>
                        <a:ext cx="8255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1514606"/>
              </p:ext>
            </p:extLst>
          </p:nvPr>
        </p:nvGraphicFramePr>
        <p:xfrm>
          <a:off x="2819400" y="3648075"/>
          <a:ext cx="5683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5" name="Equation" r:id="rId17" imgW="126780" imgH="164814" progId="Equation.DSMT4">
                  <p:embed/>
                </p:oleObj>
              </mc:Choice>
              <mc:Fallback>
                <p:oleObj name="Equation" r:id="rId17" imgW="126780" imgH="164814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648075"/>
                        <a:ext cx="5683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46969"/>
              </p:ext>
            </p:extLst>
          </p:nvPr>
        </p:nvGraphicFramePr>
        <p:xfrm>
          <a:off x="4267200" y="3648075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6" name="Equation" r:id="rId19" imgW="114102" imgH="177492" progId="Equation.DSMT4">
                  <p:embed/>
                </p:oleObj>
              </mc:Choice>
              <mc:Fallback>
                <p:oleObj name="Equation" r:id="rId19" imgW="114102" imgH="177492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648075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614727"/>
              </p:ext>
            </p:extLst>
          </p:nvPr>
        </p:nvGraphicFramePr>
        <p:xfrm>
          <a:off x="4794250" y="16764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7" name="Equation" r:id="rId21" imgW="114102" imgH="177492" progId="Equation.DSMT4">
                  <p:embed/>
                </p:oleObj>
              </mc:Choice>
              <mc:Fallback>
                <p:oleObj name="Equation" r:id="rId21" imgW="114102" imgH="177492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250" y="1676400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800626"/>
              </p:ext>
            </p:extLst>
          </p:nvPr>
        </p:nvGraphicFramePr>
        <p:xfrm>
          <a:off x="6781800" y="3648075"/>
          <a:ext cx="7191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8" name="Equation" r:id="rId23" imgW="114102" imgH="177492" progId="Equation.DSMT4">
                  <p:embed/>
                </p:oleObj>
              </mc:Choice>
              <mc:Fallback>
                <p:oleObj name="Equation" r:id="rId23" imgW="114102" imgH="17749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648075"/>
                        <a:ext cx="71913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806572"/>
              </p:ext>
            </p:extLst>
          </p:nvPr>
        </p:nvGraphicFramePr>
        <p:xfrm>
          <a:off x="1066800" y="4410075"/>
          <a:ext cx="777875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9" name="Equation" r:id="rId25" imgW="164957" imgH="203024" progId="Equation.DSMT4">
                  <p:embed/>
                </p:oleObj>
              </mc:Choice>
              <mc:Fallback>
                <p:oleObj name="Equation" r:id="rId25" imgW="164957" imgH="203024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410075"/>
                        <a:ext cx="777875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206365"/>
              </p:ext>
            </p:extLst>
          </p:nvPr>
        </p:nvGraphicFramePr>
        <p:xfrm>
          <a:off x="6629400" y="4486275"/>
          <a:ext cx="8509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0" name="Equation" r:id="rId27" imgW="177492" imgH="177492" progId="Equation.DSMT4">
                  <p:embed/>
                </p:oleObj>
              </mc:Choice>
              <mc:Fallback>
                <p:oleObj name="Equation" r:id="rId27" imgW="177492" imgH="17749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486275"/>
                        <a:ext cx="8509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marL="514350" indent="-514350" eaLnBrk="1" hangingPunct="1">
              <a:buAutoNum type="arabicPeriod"/>
            </a:pP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10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1" y="0"/>
            <a:ext cx="1295399" cy="1014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19401" y="5334000"/>
            <a:ext cx="990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5400" b="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934200" y="5334000"/>
            <a:ext cx="990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5400" b="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43401" y="5334000"/>
            <a:ext cx="990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6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413543" y="1014234"/>
            <a:ext cx="8688388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56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(SGK – 27)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luỹ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a) 5. 5. 5. 5. 5. 5                   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6. 6. 6. 3. 2</a:t>
            </a:r>
          </a:p>
          <a:p>
            <a:pPr marL="342900" indent="-342900">
              <a:spcBef>
                <a:spcPct val="50000"/>
              </a:spcBef>
            </a:pP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3684587" y="2278786"/>
            <a:ext cx="11160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5</a:t>
            </a:r>
            <a:r>
              <a:rPr lang="en-US" sz="32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3352800" y="2920425"/>
            <a:ext cx="3124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6. 6. 6. 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6</a:t>
            </a:r>
            <a:r>
              <a:rPr lang="en-US" sz="32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marL="514350" indent="-514350" eaLnBrk="1" hangingPunct="1">
              <a:buAutoNum type="arabicPeriod"/>
            </a:pP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1" y="0"/>
            <a:ext cx="1295399" cy="1014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36594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09" grpId="0"/>
      <p:bldP spid="471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742326"/>
              </p:ext>
            </p:extLst>
          </p:nvPr>
        </p:nvGraphicFramePr>
        <p:xfrm>
          <a:off x="685800" y="2524125"/>
          <a:ext cx="12382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5" name="Equation" r:id="rId3" imgW="330057" imgH="203112" progId="Equation.DSMT4">
                  <p:embed/>
                </p:oleObj>
              </mc:Choice>
              <mc:Fallback>
                <p:oleObj name="Equation" r:id="rId3" imgW="330057" imgH="203112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524125"/>
                        <a:ext cx="12382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57200" y="1143000"/>
            <a:ext cx="1289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647825" y="1143000"/>
            <a:ext cx="69627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93025"/>
              </p:ext>
            </p:extLst>
          </p:nvPr>
        </p:nvGraphicFramePr>
        <p:xfrm>
          <a:off x="1905000" y="2606675"/>
          <a:ext cx="3529013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6" name="Equation" r:id="rId5" imgW="914400" imgH="203200" progId="Equation.DSMT4">
                  <p:embed/>
                </p:oleObj>
              </mc:Choice>
              <mc:Fallback>
                <p:oleObj name="Equation" r:id="rId5" imgW="914400" imgH="203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606675"/>
                        <a:ext cx="3529013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9447609"/>
              </p:ext>
            </p:extLst>
          </p:nvPr>
        </p:nvGraphicFramePr>
        <p:xfrm>
          <a:off x="5486400" y="2514600"/>
          <a:ext cx="10668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7" name="Equation" r:id="rId7" imgW="291973" imgH="190417" progId="Equation.DSMT4">
                  <p:embed/>
                </p:oleObj>
              </mc:Choice>
              <mc:Fallback>
                <p:oleObj name="Equation" r:id="rId7" imgW="291973" imgH="190417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514600"/>
                        <a:ext cx="106680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40365"/>
              </p:ext>
            </p:extLst>
          </p:nvPr>
        </p:nvGraphicFramePr>
        <p:xfrm>
          <a:off x="609600" y="3743325"/>
          <a:ext cx="1223963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8" name="Equation" r:id="rId9" imgW="342751" imgH="203112" progId="Equation.DSMT4">
                  <p:embed/>
                </p:oleObj>
              </mc:Choice>
              <mc:Fallback>
                <p:oleObj name="Equation" r:id="rId9" imgW="342751" imgH="20311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743325"/>
                        <a:ext cx="1223963" cy="725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701430"/>
              </p:ext>
            </p:extLst>
          </p:nvPr>
        </p:nvGraphicFramePr>
        <p:xfrm>
          <a:off x="1905000" y="3819525"/>
          <a:ext cx="4070350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9" name="Equation" r:id="rId11" imgW="1117115" imgH="203112" progId="Equation.DSMT4">
                  <p:embed/>
                </p:oleObj>
              </mc:Choice>
              <mc:Fallback>
                <p:oleObj name="Equation" r:id="rId11" imgW="1117115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819525"/>
                        <a:ext cx="4070350" cy="74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9316008"/>
              </p:ext>
            </p:extLst>
          </p:nvPr>
        </p:nvGraphicFramePr>
        <p:xfrm>
          <a:off x="5943600" y="3667125"/>
          <a:ext cx="1152525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0" name="Equation" r:id="rId13" imgW="291973" imgH="203112" progId="Equation.DSMT4">
                  <p:embed/>
                </p:oleObj>
              </mc:Choice>
              <mc:Fallback>
                <p:oleObj name="Equation" r:id="rId13" imgW="291973" imgH="20311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667125"/>
                        <a:ext cx="1152525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806395"/>
              </p:ext>
            </p:extLst>
          </p:nvPr>
        </p:nvGraphicFramePr>
        <p:xfrm>
          <a:off x="6477000" y="2528887"/>
          <a:ext cx="18542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1" name="Equation" r:id="rId15" imgW="508000" imgH="228600" progId="Equation.DSMT4">
                  <p:embed/>
                </p:oleObj>
              </mc:Choice>
              <mc:Fallback>
                <p:oleObj name="Equation" r:id="rId15" imgW="508000" imgH="228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528887"/>
                        <a:ext cx="185420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9758543"/>
              </p:ext>
            </p:extLst>
          </p:nvPr>
        </p:nvGraphicFramePr>
        <p:xfrm>
          <a:off x="6934200" y="3748088"/>
          <a:ext cx="1854200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2" name="Equation" r:id="rId17" imgW="508000" imgH="228600" progId="Equation.DSMT4">
                  <p:embed/>
                </p:oleObj>
              </mc:Choice>
              <mc:Fallback>
                <p:oleObj name="Equation" r:id="rId17" imgW="508000" imgH="228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748088"/>
                        <a:ext cx="1854200" cy="833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Picture 10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1" y="0"/>
            <a:ext cx="1295399" cy="1014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133600" y="4791670"/>
                <a:ext cx="3361561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54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p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</m:sup>
                      </m:sSup>
                      <m:r>
                        <a:rPr lang="en-US" sz="54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.</m:t>
                      </m:r>
                      <m:sSup>
                        <m:sSupPr>
                          <m:ctrlP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p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𝒏</m:t>
                          </m:r>
                        </m:sup>
                      </m:sSup>
                      <m:r>
                        <a:rPr lang="en-US" sz="54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  </m:t>
                      </m:r>
                    </m:oMath>
                  </m:oMathPara>
                </a14:m>
                <a:endParaRPr lang="en-US" sz="5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4791670"/>
                <a:ext cx="3361561" cy="923330"/>
              </a:xfrm>
              <a:prstGeom prst="rect">
                <a:avLst/>
              </a:prstGeom>
              <a:blipFill rotWithShape="1">
                <a:blip r:embed="rId20"/>
                <a:stretch>
                  <a:fillRect t="-18421" r="-11978" b="-388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5129212" y="4837836"/>
            <a:ext cx="114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029200" y="4724400"/>
                <a:ext cx="1997535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54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p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</m:t>
                          </m:r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𝒏</m:t>
                          </m:r>
                        </m:sup>
                      </m:sSup>
                    </m:oMath>
                  </m:oMathPara>
                </a14:m>
                <a:endParaRPr lang="en-US" sz="5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4724400"/>
                <a:ext cx="1997535" cy="923330"/>
              </a:xfrm>
              <a:prstGeom prst="rect">
                <a:avLst/>
              </a:prstGeom>
              <a:blipFill rotWithShape="1">
                <a:blip r:embed="rId21"/>
                <a:stretch>
                  <a:fillRect t="-18543" r="-20122" b="-39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1981200" y="4724400"/>
            <a:ext cx="5410200" cy="1143000"/>
          </a:xfrm>
          <a:prstGeom prst="rect">
            <a:avLst/>
          </a:prstGeom>
          <a:noFill/>
          <a:ln w="381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3" grpId="1"/>
      <p:bldP spid="15" grpId="0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1" y="0"/>
            <a:ext cx="1295399" cy="1014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131986"/>
              </p:ext>
            </p:extLst>
          </p:nvPr>
        </p:nvGraphicFramePr>
        <p:xfrm>
          <a:off x="3048000" y="1580804"/>
          <a:ext cx="4876800" cy="1238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8" name="Equation" r:id="rId4" imgW="799753" imgH="203112" progId="Equation.DSMT4">
                  <p:embed/>
                </p:oleObj>
              </mc:Choice>
              <mc:Fallback>
                <p:oleObj name="Equation" r:id="rId4" imgW="799753" imgH="20311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580804"/>
                        <a:ext cx="4876800" cy="1238596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1885604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57232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31"/>
            <a:ext cx="1295399" cy="1014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597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3"/>
  <p:tag name="MMPROD_UIDATA" val="&lt;database version=&quot;7.0&quot;&gt;&lt;object type=&quot;1&quot; unique_id=&quot;10001&quot;&gt;&lt;object type=&quot;8&quot; unique_id=&quot;10423&quot;&gt;&lt;/object&gt;&lt;object type=&quot;2&quot; unique_id=&quot;10424&quot;&gt;&lt;object type=&quot;3&quot; unique_id=&quot;10425&quot;&gt;&lt;property id=&quot;20148&quot; value=&quot;5&quot;/&gt;&lt;property id=&quot;20300&quot; value=&quot;Slide 1&quot;/&gt;&lt;property id=&quot;20307&quot; value=&quot;256&quot;/&gt;&lt;/object&gt;&lt;object type=&quot;3&quot; unique_id=&quot;10426&quot;&gt;&lt;property id=&quot;20148&quot; value=&quot;5&quot;/&gt;&lt;property id=&quot;20300&quot; value=&quot;Slide 2 - &amp;quot;KIỂM TRA BÀI CŨ&amp;quot;&quot;/&gt;&lt;property id=&quot;20307&quot; value=&quot;257&quot;/&gt;&lt;/object&gt;&lt;object type=&quot;3&quot; unique_id=&quot;10427&quot;&gt;&lt;property id=&quot;20148&quot; value=&quot;5&quot;/&gt;&lt;property id=&quot;20300&quot; value=&quot;Slide 3&quot;/&gt;&lt;property id=&quot;20307&quot; value=&quot;288&quot;/&gt;&lt;/object&gt;&lt;object type=&quot;3&quot; unique_id=&quot;10428&quot;&gt;&lt;property id=&quot;20148&quot; value=&quot;5&quot;/&gt;&lt;property id=&quot;20300&quot; value=&quot;Slide 4&quot;/&gt;&lt;property id=&quot;20307&quot; value=&quot;289&quot;/&gt;&lt;/object&gt;&lt;object type=&quot;3&quot; unique_id=&quot;10429&quot;&gt;&lt;property id=&quot;20148&quot; value=&quot;5&quot;/&gt;&lt;property id=&quot;20300&quot; value=&quot;Slide 5&quot;/&gt;&lt;property id=&quot;20307&quot; value=&quot;279&quot;/&gt;&lt;/object&gt;&lt;object type=&quot;3&quot; unique_id=&quot;10430&quot;&gt;&lt;property id=&quot;20148&quot; value=&quot;5&quot;/&gt;&lt;property id=&quot;20300&quot; value=&quot;Slide 6&quot;/&gt;&lt;property id=&quot;20307&quot; value=&quot;290&quot;/&gt;&lt;/object&gt;&lt;object type=&quot;3&quot; unique_id=&quot;10431&quot;&gt;&lt;property id=&quot;20148&quot; value=&quot;5&quot;/&gt;&lt;property id=&quot;20300&quot; value=&quot;Slide 7&quot;/&gt;&lt;property id=&quot;20307&quot; value=&quot;281&quot;/&gt;&lt;/object&gt;&lt;object type=&quot;3&quot; unique_id=&quot;10432&quot;&gt;&lt;property id=&quot;20148&quot; value=&quot;5&quot;/&gt;&lt;property id=&quot;20300&quot; value=&quot;Slide 8&quot;/&gt;&lt;property id=&quot;20307&quot; value=&quot;291&quot;/&gt;&lt;/object&gt;&lt;object type=&quot;3&quot; unique_id=&quot;10433&quot;&gt;&lt;property id=&quot;20148&quot; value=&quot;5&quot;/&gt;&lt;property id=&quot;20300&quot; value=&quot;Slide 9&quot;/&gt;&lt;property id=&quot;20307&quot; value=&quot;292&quot;/&gt;&lt;/object&gt;&lt;object type=&quot;3&quot; unique_id=&quot;10434&quot;&gt;&lt;property id=&quot;20148&quot; value=&quot;5&quot;/&gt;&lt;property id=&quot;20300&quot; value=&quot;Slide 10&quot;/&gt;&lt;property id=&quot;20307&quot; value=&quot;284&quot;/&gt;&lt;/object&gt;&lt;object type=&quot;3&quot; unique_id=&quot;10435&quot;&gt;&lt;property id=&quot;20148&quot; value=&quot;5&quot;/&gt;&lt;property id=&quot;20300&quot; value=&quot;Slide 11&quot;/&gt;&lt;property id=&quot;20307&quot; value=&quot;286&quot;/&gt;&lt;/object&gt;&lt;object type=&quot;3&quot; unique_id=&quot;10436&quot;&gt;&lt;property id=&quot;20148&quot; value=&quot;5&quot;/&gt;&lt;property id=&quot;20300&quot; value=&quot;Slide 12 - &amp;quot;           Hướng dẫn học tập ở nhà&amp;quot;&quot;/&gt;&lt;property id=&quot;20307&quot; value=&quot;293&quot;/&gt;&lt;/object&gt;&lt;object type=&quot;3&quot; unique_id=&quot;10437&quot;&gt;&lt;property id=&quot;20148&quot; value=&quot;5&quot;/&gt;&lt;property id=&quot;20300&quot; value=&quot;Slide 13&quot;/&gt;&lt;property id=&quot;20307&quot; value=&quot;287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2488</TotalTime>
  <Words>466</Words>
  <Application>Microsoft Office PowerPoint</Application>
  <PresentationFormat>On-screen Show (4:3)</PresentationFormat>
  <Paragraphs>77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Austin</vt:lpstr>
      <vt:lpstr>Equation</vt:lpstr>
      <vt:lpstr>PowerPoint Presentation</vt:lpstr>
      <vt:lpstr>KIỂM TRA BÀI CŨ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Hướng dẫn học tập ở nhà</vt:lpstr>
      <vt:lpstr>PowerPoint Presentation</vt:lpstr>
    </vt:vector>
  </TitlesOfParts>
  <Company>tct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ntlanthtk</dc:creator>
  <cp:lastModifiedBy>Thu Phuong</cp:lastModifiedBy>
  <cp:revision>266</cp:revision>
  <dcterms:created xsi:type="dcterms:W3CDTF">2006-06-30T07:14:10Z</dcterms:created>
  <dcterms:modified xsi:type="dcterms:W3CDTF">2015-01-14T14:24:27Z</dcterms:modified>
</cp:coreProperties>
</file>